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72" r:id="rId4"/>
    <p:sldId id="262" r:id="rId5"/>
    <p:sldId id="265" r:id="rId6"/>
    <p:sldId id="266" r:id="rId7"/>
    <p:sldId id="268" r:id="rId8"/>
    <p:sldId id="264" r:id="rId9"/>
    <p:sldId id="307" r:id="rId10"/>
    <p:sldId id="308" r:id="rId11"/>
    <p:sldId id="309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9" r:id="rId28"/>
    <p:sldId id="328" r:id="rId29"/>
    <p:sldId id="330" r:id="rId30"/>
    <p:sldId id="331" r:id="rId31"/>
    <p:sldId id="332" r:id="rId32"/>
    <p:sldId id="335" r:id="rId33"/>
    <p:sldId id="333" r:id="rId34"/>
    <p:sldId id="336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2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Fundamento histórico das Sagradas Escrituras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2237017"/>
            <a:ext cx="7467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u="sng" dirty="0" smtClean="0">
                <a:solidFill>
                  <a:schemeClr val="bg2">
                    <a:lumMod val="25000"/>
                  </a:schemeClr>
                </a:solidFill>
              </a:rPr>
              <a:t>Bibliologia:</a:t>
            </a:r>
            <a:endParaRPr lang="pt-BR" sz="24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Oferecer um panorama sobre o canôn das Escrituras. 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Fundamentar nossa crença sobre a origem da Bíblia que temos hoje.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3 – Fundamentar nossa crença na preservação do texto inspirado. 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992" y="2090965"/>
            <a:ext cx="8376557" cy="30469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3200" dirty="0" smtClean="0"/>
          </a:p>
          <a:p>
            <a:r>
              <a:rPr lang="pt-BR" sz="3200" dirty="0" smtClean="0">
                <a:solidFill>
                  <a:schemeClr val="bg1"/>
                </a:solidFill>
              </a:rPr>
              <a:t>Toda </a:t>
            </a:r>
            <a:r>
              <a:rPr lang="pt-BR" sz="3200" dirty="0">
                <a:solidFill>
                  <a:schemeClr val="bg1"/>
                </a:solidFill>
              </a:rPr>
              <a:t>a Escritura é inspirada por Deus e útil para o ensino, para a repreensão, para a correção, para a educação na </a:t>
            </a:r>
            <a:r>
              <a:rPr lang="pt-BR" sz="3200" dirty="0" smtClean="0">
                <a:solidFill>
                  <a:schemeClr val="bg1"/>
                </a:solidFill>
              </a:rPr>
              <a:t>justiça, a </a:t>
            </a:r>
            <a:r>
              <a:rPr lang="pt-BR" sz="3200" dirty="0">
                <a:solidFill>
                  <a:schemeClr val="bg1"/>
                </a:solidFill>
              </a:rPr>
              <a:t>fim de que o homem de Deus seja perfeito e perfeitamente habilitado para toda boa obra.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7790" y="1812472"/>
            <a:ext cx="2367645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2Tm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3.16-17</a:t>
            </a:r>
            <a:endParaRPr lang="pt-BR" sz="29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992" y="2090965"/>
            <a:ext cx="8376557" cy="30469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3200" dirty="0" smtClean="0"/>
          </a:p>
          <a:p>
            <a:r>
              <a:rPr lang="pt-BR" sz="3200" dirty="0" smtClean="0"/>
              <a:t>Toda </a:t>
            </a:r>
            <a:r>
              <a:rPr lang="pt-BR" sz="3200" dirty="0"/>
              <a:t>a Escritura é inspirada por Deus e útil para o ensino, para a repreensão, para a correção, para a educação na </a:t>
            </a:r>
            <a:r>
              <a:rPr lang="pt-BR" sz="3200" dirty="0" smtClean="0"/>
              <a:t>justiça, a </a:t>
            </a:r>
            <a:r>
              <a:rPr lang="pt-BR" sz="3200" dirty="0"/>
              <a:t>fim de que o homem de Deus seja perfeito e perfeitamente habilitado para toda boa obra.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7790" y="1812472"/>
            <a:ext cx="2367645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2Tm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3.16-17</a:t>
            </a:r>
            <a:endParaRPr lang="pt-BR" sz="29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40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992" y="2090965"/>
            <a:ext cx="8376557" cy="30469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3200" dirty="0" smtClean="0"/>
          </a:p>
          <a:p>
            <a:r>
              <a:rPr lang="pt-BR" sz="3200" dirty="0" smtClean="0"/>
              <a:t>Toda </a:t>
            </a:r>
            <a:r>
              <a:rPr lang="pt-BR" sz="3200" dirty="0"/>
              <a:t>a </a:t>
            </a:r>
            <a:r>
              <a:rPr lang="pt-BR" sz="3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Escritura é inspirada por Deus</a:t>
            </a:r>
            <a:r>
              <a:rPr lang="pt-BR" sz="3200" dirty="0"/>
              <a:t> e útil para o ensino, para a repreensão, para a correção, para a educação na </a:t>
            </a:r>
            <a:r>
              <a:rPr lang="pt-BR" sz="3200" dirty="0" smtClean="0"/>
              <a:t>justiça, a </a:t>
            </a:r>
            <a:r>
              <a:rPr lang="pt-BR" sz="3200" dirty="0"/>
              <a:t>fim de que o homem de Deus seja perfeito e perfeitamente habilitado para toda boa obra.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7790" y="1812472"/>
            <a:ext cx="2367645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2Tm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3.16-17</a:t>
            </a:r>
            <a:endParaRPr lang="pt-BR" sz="29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9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992" y="2090965"/>
            <a:ext cx="8376557" cy="30469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3200" dirty="0" smtClean="0"/>
          </a:p>
          <a:p>
            <a:r>
              <a:rPr lang="pt-BR" sz="3200" dirty="0" smtClean="0"/>
              <a:t>Toda </a:t>
            </a:r>
            <a:r>
              <a:rPr lang="pt-BR" sz="3200" dirty="0"/>
              <a:t>a </a:t>
            </a:r>
            <a:r>
              <a:rPr lang="pt-BR" sz="3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Escritura é inspirada por Deus</a:t>
            </a:r>
            <a:r>
              <a:rPr lang="pt-BR" sz="3200" dirty="0"/>
              <a:t> e útil para o ensino, para a repreensão, para a correção, para a educação na </a:t>
            </a:r>
            <a:r>
              <a:rPr lang="pt-BR" sz="3200" dirty="0" smtClean="0"/>
              <a:t>justiça, </a:t>
            </a:r>
            <a:r>
              <a:rPr lang="pt-BR" sz="32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pt-BR" sz="3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fim de que o homem de Deus seja perfeito e perfeitamente habilitado para toda boa obra.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7790" y="1812472"/>
            <a:ext cx="2367645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2Tm </a:t>
            </a:r>
            <a:r>
              <a:rPr lang="pt-BR" sz="2900" dirty="0" smtClean="0">
                <a:solidFill>
                  <a:schemeClr val="accent1">
                    <a:lumMod val="50000"/>
                  </a:schemeClr>
                </a:solidFill>
              </a:rPr>
              <a:t>3.16-17</a:t>
            </a:r>
            <a:endParaRPr lang="pt-BR" sz="29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13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 Bíblia que temos hoje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2377" y="1637394"/>
            <a:ext cx="84745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Bíblia é o conjunto de livros que </a:t>
            </a:r>
            <a:r>
              <a:rPr lang="pt-BR" sz="2800" dirty="0" smtClean="0"/>
              <a:t>compõe </a:t>
            </a:r>
            <a:r>
              <a:rPr lang="pt-BR" sz="2800" dirty="0"/>
              <a:t>as Sagradas Escrituras, ou a Palavra de Deus escrita, que </a:t>
            </a:r>
            <a:r>
              <a:rPr lang="pt-BR" sz="2800" dirty="0" smtClean="0"/>
              <a:t>inclui </a:t>
            </a:r>
            <a:r>
              <a:rPr lang="pt-BR" sz="2800" dirty="0"/>
              <a:t>todos os livros do Antigo e Novo Testamentos, inspirados por Deus para ser Sua Autorevelação e nossa regra de fé e conduta. Os livros que </a:t>
            </a:r>
            <a:endParaRPr lang="pt-BR" sz="2800" dirty="0" smtClean="0"/>
          </a:p>
          <a:p>
            <a:r>
              <a:rPr lang="pt-BR" sz="2800" dirty="0" smtClean="0"/>
              <a:t>consideramos </a:t>
            </a:r>
            <a:r>
              <a:rPr lang="pt-BR" sz="2800" dirty="0" smtClean="0"/>
              <a:t>canônicos </a:t>
            </a:r>
            <a:r>
              <a:rPr lang="pt-BR" sz="2800" dirty="0"/>
              <a:t>são: </a:t>
            </a:r>
          </a:p>
        </p:txBody>
      </p:sp>
      <p:pic>
        <p:nvPicPr>
          <p:cNvPr id="1028" name="Picture 4" descr="http://gloria-aleluia.org.br/wp-content/uploads/2013/10/leia-a-b%C3%ADbl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641" y="3400423"/>
            <a:ext cx="4739370" cy="3159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155806" y="779306"/>
            <a:ext cx="7988193" cy="3030009"/>
          </a:xfrm>
          <a:prstGeom prst="rect">
            <a:avLst/>
          </a:prstGeom>
          <a:solidFill>
            <a:srgbClr val="FFFFCC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O Antigo Testamento: </a:t>
            </a:r>
            <a:endParaRPr lang="pt-BR" sz="2400" b="1" dirty="0" smtClean="0">
              <a:solidFill>
                <a:schemeClr val="tx1"/>
              </a:solidFill>
            </a:endParaRPr>
          </a:p>
          <a:p>
            <a:r>
              <a:rPr lang="pt-BR" sz="2400" dirty="0" smtClean="0">
                <a:solidFill>
                  <a:schemeClr val="tx1"/>
                </a:solidFill>
              </a:rPr>
              <a:t>Gênesis</a:t>
            </a:r>
            <a:r>
              <a:rPr lang="pt-BR" sz="2400" dirty="0">
                <a:solidFill>
                  <a:schemeClr val="tx1"/>
                </a:solidFill>
              </a:rPr>
              <a:t>, Êxodo, Levítico, Números, Deuteronômio, Josué, Juízes, Rute, 1 Samuel, 2 Samuel, 1 Reis, 2 Reis, 1 Crônicas, 2 Crônicas, Esdras, Neemias, Ester, Jó, Salmos, Provérbios, Eclesiastes, Cantares, Isaías, Jeremias, Lamentações, Ezequiel, Daniel, Oséias, Joel, Amós, Obadias, Jonas, Miquéias, Naum, Habacuque, Sofonias, Ageu, Zacarias, Malaquias.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3591" y="3903431"/>
            <a:ext cx="7530993" cy="2758848"/>
          </a:xfrm>
          <a:prstGeom prst="rect">
            <a:avLst/>
          </a:prstGeom>
          <a:solidFill>
            <a:srgbClr val="FFCCCC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>
                <a:solidFill>
                  <a:schemeClr val="tx1"/>
                </a:solidFill>
              </a:rPr>
              <a:t>O </a:t>
            </a:r>
            <a:r>
              <a:rPr lang="pt-BR" sz="2200" b="1" dirty="0" smtClean="0">
                <a:solidFill>
                  <a:schemeClr val="tx1"/>
                </a:solidFill>
              </a:rPr>
              <a:t>Novo </a:t>
            </a:r>
            <a:r>
              <a:rPr lang="pt-BR" sz="2200" b="1" dirty="0">
                <a:solidFill>
                  <a:schemeClr val="tx1"/>
                </a:solidFill>
              </a:rPr>
              <a:t>Testamento: </a:t>
            </a:r>
            <a:endParaRPr lang="pt-BR" sz="2200" b="1" dirty="0" smtClean="0">
              <a:solidFill>
                <a:schemeClr val="tx1"/>
              </a:solidFill>
            </a:endParaRPr>
          </a:p>
          <a:p>
            <a:r>
              <a:rPr lang="pt-BR" sz="2400" dirty="0" smtClean="0">
                <a:solidFill>
                  <a:schemeClr val="tx1"/>
                </a:solidFill>
              </a:rPr>
              <a:t>Mateus</a:t>
            </a:r>
            <a:r>
              <a:rPr lang="pt-BR" sz="2400" dirty="0">
                <a:solidFill>
                  <a:schemeClr val="tx1"/>
                </a:solidFill>
              </a:rPr>
              <a:t>, Marcos, Lucas, João, Atos, Romanos, 1 Coríntios, 2 Coríntios, Gálatas, Efésios, Filipenses, Colossenses, 1 Tessalonicenses, 2 Tessalonicenses, 1 Timóteo, 2 Timóteo, Tito, Filemon, Hebreus, Tiago, 1 Pedro, 2 Pedro, 1 João, 2 João, 3 João, Judas, Apocalipse. </a:t>
            </a: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 Bíblia que temos hoje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2377" y="1849665"/>
            <a:ext cx="84745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livros chamados Apócrifos, não são considerados inspirados, e por esta razão, não fazem parte das Sagradas Escrituras; não sendo, portanto, de autoridade para igreja e nem devem ser </a:t>
            </a:r>
            <a:r>
              <a:rPr lang="pt-BR" sz="2800" dirty="0" smtClean="0"/>
              <a:t>empregados </a:t>
            </a:r>
            <a:r>
              <a:rPr lang="pt-BR" sz="2800" dirty="0"/>
              <a:t>como regra de fé </a:t>
            </a:r>
            <a:r>
              <a:rPr lang="pt-BR" sz="2800" dirty="0" smtClean="0"/>
              <a:t>e </a:t>
            </a:r>
            <a:r>
              <a:rPr lang="pt-BR" sz="2800" dirty="0"/>
              <a:t>conduta; eles devem ser </a:t>
            </a:r>
            <a:r>
              <a:rPr lang="pt-BR" sz="2800" dirty="0" smtClean="0"/>
              <a:t>tratados </a:t>
            </a:r>
          </a:p>
          <a:p>
            <a:r>
              <a:rPr lang="pt-BR" sz="2800" dirty="0" smtClean="0"/>
              <a:t>apenas </a:t>
            </a:r>
            <a:r>
              <a:rPr lang="pt-BR" sz="2800" dirty="0"/>
              <a:t>como escritos </a:t>
            </a:r>
            <a:r>
              <a:rPr lang="pt-BR" sz="2800" dirty="0" smtClean="0"/>
              <a:t>humanos</a:t>
            </a:r>
            <a:r>
              <a:rPr lang="pt-BR" sz="2800" dirty="0"/>
              <a:t>. </a:t>
            </a:r>
          </a:p>
        </p:txBody>
      </p:sp>
      <p:pic>
        <p:nvPicPr>
          <p:cNvPr id="12" name="Picture 2" descr="http://cdns2.freepik.com/fotos-gratis/_213600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 r="5667"/>
          <a:stretch/>
        </p:blipFill>
        <p:spPr bwMode="auto">
          <a:xfrm>
            <a:off x="5984421" y="3573219"/>
            <a:ext cx="3159579" cy="2561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155806" y="1669779"/>
            <a:ext cx="7988193" cy="1460132"/>
          </a:xfrm>
          <a:prstGeom prst="rect">
            <a:avLst/>
          </a:prstGeom>
          <a:solidFill>
            <a:srgbClr val="FFFFCC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b="1" dirty="0" smtClean="0">
                <a:solidFill>
                  <a:srgbClr val="C00000"/>
                </a:solidFill>
              </a:rPr>
              <a:t>Não Canônicos</a:t>
            </a:r>
            <a:endParaRPr lang="pt-BR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1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Bíblico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0542" y="1605074"/>
            <a:ext cx="54281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Canôn é a transliteração da palavra </a:t>
            </a:r>
            <a:endParaRPr lang="pt-BR" sz="2800" dirty="0" smtClean="0"/>
          </a:p>
          <a:p>
            <a:r>
              <a:rPr lang="pt-BR" sz="2800" dirty="0" smtClean="0"/>
              <a:t>grega  </a:t>
            </a:r>
            <a:r>
              <a:rPr lang="pt-BR" sz="2800" dirty="0">
                <a:latin typeface="SPIonic" panose="00000400000000000000" pitchFamily="2" charset="0"/>
              </a:rPr>
              <a:t>kanwn</a:t>
            </a:r>
            <a:r>
              <a:rPr lang="pt-BR" sz="2800" dirty="0"/>
              <a:t> – </a:t>
            </a:r>
            <a:r>
              <a:rPr lang="pt-BR" sz="2800" i="1" dirty="0"/>
              <a:t>kanôn</a:t>
            </a:r>
            <a:r>
              <a:rPr lang="pt-BR" sz="2800" dirty="0"/>
              <a:t>, que </a:t>
            </a:r>
            <a:r>
              <a:rPr lang="pt-BR" sz="2800" dirty="0" smtClean="0"/>
              <a:t>significa </a:t>
            </a:r>
          </a:p>
          <a:p>
            <a:r>
              <a:rPr lang="pt-BR" sz="2800" dirty="0" smtClean="0"/>
              <a:t>“</a:t>
            </a:r>
            <a:r>
              <a:rPr lang="pt-BR" sz="2800" dirty="0"/>
              <a:t>vara de medir”, como uma régua. </a:t>
            </a:r>
            <a:endParaRPr lang="pt-BR" sz="2800" dirty="0" smtClean="0"/>
          </a:p>
          <a:p>
            <a:r>
              <a:rPr lang="pt-BR" sz="2800" dirty="0" smtClean="0"/>
              <a:t>O </a:t>
            </a:r>
            <a:r>
              <a:rPr lang="pt-BR" sz="2800" dirty="0"/>
              <a:t>conceito aplicado às Escrituras diz respeito aos critérios de avaliação para os livros que foram considerados inspirados. </a:t>
            </a:r>
          </a:p>
        </p:txBody>
      </p:sp>
      <p:pic>
        <p:nvPicPr>
          <p:cNvPr id="8" name="Picture 4" descr="http://1.bp.blogspot.com/-vNsaHP-mwzU/UXsQ_XOFOFI/AAAAAAAAAEw/supaEWkv2As/s400/INTRODUCAO_BIBL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690" y="1621403"/>
            <a:ext cx="3591310" cy="2917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932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do Antigo Testamento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2378" y="1471542"/>
            <a:ext cx="87836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trinta e nove livros que compõem o Antigo Testamento é o mesmo cãnon hebraico, </a:t>
            </a:r>
            <a:r>
              <a:rPr lang="pt-BR" sz="2800" dirty="0" smtClean="0"/>
              <a:t>também conhecido </a:t>
            </a:r>
            <a:r>
              <a:rPr lang="pt-BR" sz="2800" dirty="0"/>
              <a:t>como cânon massorético.</a:t>
            </a:r>
          </a:p>
        </p:txBody>
      </p:sp>
      <p:pic>
        <p:nvPicPr>
          <p:cNvPr id="10" name="Picture 2" descr="http://diariodocrescimentoespiritual.files.wordpress.com/2012/06/biblia-livros-do-velho-testamen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561" y="2536981"/>
            <a:ext cx="5339439" cy="4004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341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do Antigo Testamento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2378" y="1471542"/>
            <a:ext cx="87836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trinta e nove livros que compõem o Antigo Testamento é o mesmo cãnon hebraico, </a:t>
            </a:r>
            <a:r>
              <a:rPr lang="pt-BR" sz="2800" dirty="0" smtClean="0"/>
              <a:t>também conhecido </a:t>
            </a:r>
            <a:r>
              <a:rPr lang="pt-BR" sz="2800" dirty="0"/>
              <a:t>como cânon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massorético</a:t>
            </a:r>
            <a:r>
              <a:rPr lang="pt-BR" sz="2800" dirty="0"/>
              <a:t>.</a:t>
            </a:r>
          </a:p>
        </p:txBody>
      </p:sp>
      <p:pic>
        <p:nvPicPr>
          <p:cNvPr id="10" name="Picture 2" descr="http://diariodocrescimentoespiritual.files.wordpress.com/2012/06/biblia-livros-do-velho-testamen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561" y="2536981"/>
            <a:ext cx="5339439" cy="4004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1224640" y="4432243"/>
            <a:ext cx="6662057" cy="1518557"/>
          </a:xfrm>
          <a:prstGeom prst="wedgeRectCallout">
            <a:avLst>
              <a:gd name="adj1" fmla="val -35344"/>
              <a:gd name="adj2" fmla="val -15067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dirty="0" smtClean="0">
                <a:solidFill>
                  <a:schemeClr val="tx2">
                    <a:lumMod val="50000"/>
                  </a:schemeClr>
                </a:solidFill>
              </a:rPr>
              <a:t>Feitos pelos Massoretas</a:t>
            </a:r>
            <a:endParaRPr lang="pt-BR" sz="45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8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do Antigo Testamento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4735" y="1383169"/>
            <a:ext cx="87346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</a:t>
            </a:r>
            <a:r>
              <a:rPr lang="pt-BR" sz="2800" dirty="0" smtClean="0"/>
              <a:t>Massoretas </a:t>
            </a:r>
            <a:r>
              <a:rPr lang="pt-BR" sz="2800" dirty="0"/>
              <a:t>eram estudiosos que guardavam a tradição oral (</a:t>
            </a:r>
            <a:r>
              <a:rPr lang="pt-BR" sz="2800" i="1" dirty="0"/>
              <a:t>massora</a:t>
            </a:r>
            <a:r>
              <a:rPr lang="pt-BR" sz="2800" dirty="0"/>
              <a:t>) </a:t>
            </a:r>
            <a:r>
              <a:rPr lang="pt-BR" sz="2800" dirty="0" smtClean="0"/>
              <a:t>e que </a:t>
            </a:r>
            <a:r>
              <a:rPr lang="pt-BR" sz="2800" dirty="0"/>
              <a:t>acentuaram a vocalização do texto hebraico consonantal recebido dos </a:t>
            </a:r>
            <a:r>
              <a:rPr lang="pt-BR" sz="2800" i="1" dirty="0"/>
              <a:t>soferim</a:t>
            </a:r>
            <a:r>
              <a:rPr lang="pt-BR" sz="2800" dirty="0"/>
              <a:t> (escribas). Os massoretas criaram um sistema de vocalização entre 500 d.C. e 950 d.C., onde </a:t>
            </a:r>
            <a:endParaRPr lang="pt-BR" sz="2800" dirty="0" smtClean="0"/>
          </a:p>
          <a:p>
            <a:r>
              <a:rPr lang="pt-BR" sz="2800" dirty="0" smtClean="0"/>
              <a:t>cuidadosamente </a:t>
            </a:r>
            <a:r>
              <a:rPr lang="pt-BR" sz="2800" dirty="0"/>
              <a:t>foram </a:t>
            </a:r>
            <a:endParaRPr lang="pt-BR" sz="2800" dirty="0" smtClean="0"/>
          </a:p>
          <a:p>
            <a:r>
              <a:rPr lang="pt-BR" sz="2800" dirty="0" smtClean="0"/>
              <a:t>acentuados </a:t>
            </a:r>
            <a:r>
              <a:rPr lang="pt-BR" sz="2800" dirty="0"/>
              <a:t>e colocados os </a:t>
            </a:r>
            <a:endParaRPr lang="pt-BR" sz="2800" dirty="0" smtClean="0"/>
          </a:p>
          <a:p>
            <a:r>
              <a:rPr lang="pt-BR" sz="2800" dirty="0" smtClean="0"/>
              <a:t>massoras </a:t>
            </a:r>
            <a:r>
              <a:rPr lang="pt-BR" sz="2800" dirty="0"/>
              <a:t>marginais. </a:t>
            </a:r>
          </a:p>
        </p:txBody>
      </p:sp>
      <p:pic>
        <p:nvPicPr>
          <p:cNvPr id="13" name="Picture 2" descr="https://encrypted-tbn2.gstatic.com/images?q=tbn:ANd9GcTCaJugmVRsvDwxJfqOgRN5uoBCcwHdszbI8m66KOZsm-mCC9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783" y="3203799"/>
            <a:ext cx="4682216" cy="3101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29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do Antigo Testamento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4735" y="1383169"/>
            <a:ext cx="87346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</a:t>
            </a:r>
            <a:r>
              <a:rPr lang="pt-BR" sz="2800" dirty="0" smtClean="0"/>
              <a:t>Massoretas </a:t>
            </a:r>
            <a:r>
              <a:rPr lang="pt-BR" sz="2800" dirty="0"/>
              <a:t>eram estudiosos que guardavam a tradição oral (</a:t>
            </a:r>
            <a:r>
              <a:rPr lang="pt-BR" sz="2800" i="1" dirty="0"/>
              <a:t>massora</a:t>
            </a:r>
            <a:r>
              <a:rPr lang="pt-BR" sz="2800" dirty="0"/>
              <a:t>) </a:t>
            </a:r>
            <a:r>
              <a:rPr lang="pt-BR" sz="2800" dirty="0" smtClean="0"/>
              <a:t>e que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acentuaram a vocalização do texto hebraico consonantal</a:t>
            </a:r>
            <a:r>
              <a:rPr lang="pt-BR" sz="2800" dirty="0"/>
              <a:t> recebido dos </a:t>
            </a:r>
            <a:r>
              <a:rPr lang="pt-BR" sz="2800" i="1" dirty="0"/>
              <a:t>soferim</a:t>
            </a:r>
            <a:r>
              <a:rPr lang="pt-BR" sz="2800" dirty="0"/>
              <a:t> (escribas). Os massoretas criaram um sistema de vocalização entre 500 d.C. e 950 d.C., onde </a:t>
            </a:r>
            <a:endParaRPr lang="pt-BR" sz="2800" dirty="0" smtClean="0"/>
          </a:p>
          <a:p>
            <a:r>
              <a:rPr lang="pt-BR" sz="2800" dirty="0" smtClean="0"/>
              <a:t>cuidadosamente </a:t>
            </a:r>
            <a:r>
              <a:rPr lang="pt-BR" sz="2800" dirty="0"/>
              <a:t>foram </a:t>
            </a:r>
            <a:endParaRPr lang="pt-BR" sz="2800" dirty="0" smtClean="0"/>
          </a:p>
          <a:p>
            <a:r>
              <a:rPr lang="pt-BR" sz="2800" dirty="0" smtClean="0"/>
              <a:t>acentuados </a:t>
            </a:r>
            <a:r>
              <a:rPr lang="pt-BR" sz="2800" dirty="0"/>
              <a:t>e colocados os </a:t>
            </a:r>
            <a:endParaRPr lang="pt-BR" sz="2800" dirty="0" smtClean="0"/>
          </a:p>
          <a:p>
            <a:r>
              <a:rPr lang="pt-BR" sz="2800" dirty="0" smtClean="0"/>
              <a:t>massoras </a:t>
            </a:r>
            <a:r>
              <a:rPr lang="pt-BR" sz="2800" dirty="0"/>
              <a:t>marginais. </a:t>
            </a:r>
          </a:p>
        </p:txBody>
      </p:sp>
      <p:pic>
        <p:nvPicPr>
          <p:cNvPr id="13" name="Picture 2" descr="https://encrypted-tbn2.gstatic.com/images?q=tbn:ANd9GcTCaJugmVRsvDwxJfqOgRN5uoBCcwHdszbI8m66KOZsm-mCC9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783" y="3203799"/>
            <a:ext cx="4682216" cy="3101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ular Callout 8"/>
          <p:cNvSpPr/>
          <p:nvPr/>
        </p:nvSpPr>
        <p:spPr>
          <a:xfrm>
            <a:off x="447910" y="4602832"/>
            <a:ext cx="7642897" cy="2022704"/>
          </a:xfrm>
          <a:prstGeom prst="wedgeRectCallout">
            <a:avLst>
              <a:gd name="adj1" fmla="val 18581"/>
              <a:gd name="adj2" fmla="val -16293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5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Picture 4" descr="http://bible.ort.org/webmedia/t1/0103C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50"/>
          <a:stretch/>
        </p:blipFill>
        <p:spPr bwMode="auto">
          <a:xfrm>
            <a:off x="662224" y="4936430"/>
            <a:ext cx="6920998" cy="4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1.bp.blogspot.com/_dXP9cQin9yo/TSTEHTwKsaI/AAAAAAAAAFk/dB81cC7Q3wc/s1600/Digitalizar00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6" b="32375"/>
          <a:stretch/>
        </p:blipFill>
        <p:spPr bwMode="auto">
          <a:xfrm>
            <a:off x="662223" y="5551595"/>
            <a:ext cx="6930563" cy="61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37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do Antigo Testamento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4735" y="1383169"/>
            <a:ext cx="87346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</a:t>
            </a:r>
            <a:r>
              <a:rPr lang="pt-BR" sz="2800" dirty="0" smtClean="0"/>
              <a:t>Massoretas </a:t>
            </a:r>
            <a:r>
              <a:rPr lang="pt-BR" sz="2800" dirty="0"/>
              <a:t>eram estudiosos que guardavam a tradição oral (</a:t>
            </a:r>
            <a:r>
              <a:rPr lang="pt-BR" sz="2800" i="1" dirty="0"/>
              <a:t>massora</a:t>
            </a:r>
            <a:r>
              <a:rPr lang="pt-BR" sz="2800" dirty="0"/>
              <a:t>) </a:t>
            </a:r>
            <a:r>
              <a:rPr lang="pt-BR" sz="2800" dirty="0" smtClean="0"/>
              <a:t>e que </a:t>
            </a:r>
            <a:r>
              <a:rPr lang="pt-BR" sz="2800" dirty="0"/>
              <a:t>acentuaram a vocalização do texto hebraico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consonantal recebido dos </a:t>
            </a:r>
            <a:r>
              <a:rPr lang="pt-BR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soferim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dirty="0"/>
              <a:t>(escribas). Os massoretas criaram um sistema de vocalização entre 500 d.C. e 950 d.C., onde </a:t>
            </a:r>
            <a:endParaRPr lang="pt-BR" sz="2800" dirty="0" smtClean="0"/>
          </a:p>
          <a:p>
            <a:r>
              <a:rPr lang="pt-BR" sz="2800" dirty="0" smtClean="0"/>
              <a:t>cuidadosamente </a:t>
            </a:r>
            <a:r>
              <a:rPr lang="pt-BR" sz="2800" dirty="0"/>
              <a:t>foram </a:t>
            </a:r>
            <a:endParaRPr lang="pt-BR" sz="2800" dirty="0" smtClean="0"/>
          </a:p>
          <a:p>
            <a:r>
              <a:rPr lang="pt-BR" sz="2800" dirty="0" smtClean="0"/>
              <a:t>acentuados </a:t>
            </a:r>
            <a:r>
              <a:rPr lang="pt-BR" sz="2800" dirty="0"/>
              <a:t>e colocados os </a:t>
            </a:r>
            <a:endParaRPr lang="pt-BR" sz="2800" dirty="0" smtClean="0"/>
          </a:p>
          <a:p>
            <a:r>
              <a:rPr lang="pt-BR" sz="2800" dirty="0" smtClean="0"/>
              <a:t>massoras </a:t>
            </a:r>
            <a:r>
              <a:rPr lang="pt-BR" sz="2800" dirty="0"/>
              <a:t>marginais. </a:t>
            </a:r>
          </a:p>
        </p:txBody>
      </p:sp>
      <p:pic>
        <p:nvPicPr>
          <p:cNvPr id="13" name="Picture 2" descr="https://encrypted-tbn2.gstatic.com/images?q=tbn:ANd9GcTCaJugmVRsvDwxJfqOgRN5uoBCcwHdszbI8m66KOZsm-mCC9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783" y="3203799"/>
            <a:ext cx="4682216" cy="3101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ular Callout 13"/>
          <p:cNvSpPr/>
          <p:nvPr/>
        </p:nvSpPr>
        <p:spPr>
          <a:xfrm>
            <a:off x="545881" y="4376388"/>
            <a:ext cx="7642897" cy="2022704"/>
          </a:xfrm>
          <a:prstGeom prst="wedgeRectCallout">
            <a:avLst>
              <a:gd name="adj1" fmla="val -2677"/>
              <a:gd name="adj2" fmla="val -129435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chemeClr val="tx1"/>
                </a:solidFill>
              </a:rPr>
              <a:t>Ordem dos escribas que </a:t>
            </a:r>
            <a:r>
              <a:rPr lang="pt-BR" sz="2500" dirty="0" smtClean="0">
                <a:solidFill>
                  <a:schemeClr val="tx1"/>
                </a:solidFill>
              </a:rPr>
              <a:t>iniciou-se  </a:t>
            </a:r>
            <a:r>
              <a:rPr lang="pt-BR" sz="2500" dirty="0">
                <a:solidFill>
                  <a:schemeClr val="tx1"/>
                </a:solidFill>
              </a:rPr>
              <a:t>com Esdras, </a:t>
            </a:r>
            <a:r>
              <a:rPr lang="pt-BR" sz="2500" dirty="0" smtClean="0">
                <a:solidFill>
                  <a:schemeClr val="tx1"/>
                </a:solidFill>
              </a:rPr>
              <a:t>e </a:t>
            </a:r>
            <a:r>
              <a:rPr lang="pt-BR" sz="2500" dirty="0">
                <a:solidFill>
                  <a:schemeClr val="tx1"/>
                </a:solidFill>
              </a:rPr>
              <a:t>se estendeu até 200 d</a:t>
            </a:r>
            <a:r>
              <a:rPr lang="pt-BR" sz="2500" dirty="0" smtClean="0">
                <a:solidFill>
                  <a:schemeClr val="tx1"/>
                </a:solidFill>
              </a:rPr>
              <a:t>.C., </a:t>
            </a:r>
            <a:r>
              <a:rPr lang="pt-BR" sz="2500" dirty="0">
                <a:solidFill>
                  <a:schemeClr val="tx1"/>
                </a:solidFill>
              </a:rPr>
              <a:t>cuja função era preservar puro o texto </a:t>
            </a:r>
            <a:r>
              <a:rPr lang="pt-BR" sz="2500" dirty="0" smtClean="0">
                <a:solidFill>
                  <a:schemeClr val="tx1"/>
                </a:solidFill>
              </a:rPr>
              <a:t>bíblico do AT.</a:t>
            </a:r>
            <a:endParaRPr lang="pt-BR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85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do Antigo Testamento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4.bp.blogspot.com/-CT5QO39tk3g/T1jDZELVUTI/AAAAAAAAAJA/GzxZbFmD1JI/s1600/thumbs.ph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28" y="1633535"/>
            <a:ext cx="1953777" cy="15575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2.bp.blogspot.com/-nAo3xXGEYeM/TiywVqoTR7I/AAAAAAAAAHI/bVJgbOlEW1s/s1600/escribas-judeus-torah-antigo-testamento-seitas-bibliacent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7" t="22222"/>
          <a:stretch/>
        </p:blipFill>
        <p:spPr bwMode="auto">
          <a:xfrm>
            <a:off x="3719842" y="1515150"/>
            <a:ext cx="2167240" cy="18362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www.centrohebraico.com.br/img/galeria/CANON-DO-ANTIGO-TESTAMENTO-HEBREU-E-CRISTA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3507676"/>
            <a:ext cx="2327580" cy="1776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823905" y="4141565"/>
            <a:ext cx="1446395" cy="416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consonantal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8" descr="http://www.centrohebraico.com.br/img/galeria/CANON-DO-ANTIGO-TESTAMENTO-HEBREU-E-CRISTA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676" y="3653520"/>
            <a:ext cx="2327580" cy="1776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161149" y="4287409"/>
            <a:ext cx="1446395" cy="416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massorético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0" descr="http://www.bibliaon.com/bibli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51" y="3670407"/>
            <a:ext cx="1569008" cy="156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98924" y="3090689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Soferim</a:t>
            </a:r>
            <a:endParaRPr lang="pt-BR" sz="2500" dirty="0"/>
          </a:p>
        </p:txBody>
      </p:sp>
      <p:sp>
        <p:nvSpPr>
          <p:cNvPr id="21" name="TextBox 20"/>
          <p:cNvSpPr txBox="1"/>
          <p:nvPr/>
        </p:nvSpPr>
        <p:spPr>
          <a:xfrm>
            <a:off x="3684296" y="3170622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Massoreta</a:t>
            </a:r>
            <a:endParaRPr lang="pt-BR" sz="2500" dirty="0"/>
          </a:p>
        </p:txBody>
      </p:sp>
      <p:sp>
        <p:nvSpPr>
          <p:cNvPr id="22" name="TextBox 21"/>
          <p:cNvSpPr txBox="1"/>
          <p:nvPr/>
        </p:nvSpPr>
        <p:spPr>
          <a:xfrm>
            <a:off x="6605153" y="3234174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Reforma</a:t>
            </a:r>
            <a:endParaRPr lang="pt-BR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427936" y="5124764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Século V a.C.</a:t>
            </a:r>
            <a:endParaRPr lang="pt-BR" sz="2500" dirty="0"/>
          </a:p>
        </p:txBody>
      </p:sp>
      <p:sp>
        <p:nvSpPr>
          <p:cNvPr id="24" name="TextBox 23"/>
          <p:cNvSpPr txBox="1"/>
          <p:nvPr/>
        </p:nvSpPr>
        <p:spPr>
          <a:xfrm>
            <a:off x="3800925" y="5124764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500 -950 d.C.</a:t>
            </a:r>
            <a:endParaRPr lang="pt-BR" sz="2500" dirty="0"/>
          </a:p>
        </p:txBody>
      </p:sp>
      <p:sp>
        <p:nvSpPr>
          <p:cNvPr id="25" name="TextBox 24"/>
          <p:cNvSpPr txBox="1"/>
          <p:nvPr/>
        </p:nvSpPr>
        <p:spPr>
          <a:xfrm>
            <a:off x="6758212" y="5046038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1519 d.C.</a:t>
            </a:r>
            <a:endParaRPr lang="pt-BR" sz="2500" dirty="0"/>
          </a:p>
        </p:txBody>
      </p:sp>
      <p:pic>
        <p:nvPicPr>
          <p:cNvPr id="26" name="Picture 12" descr="https://encrypted-tbn1.gstatic.com/images?q=tbn:ANd9GcQlgcBL6GAEbq2oO_QrBapP8n8ZbcVNytNHPWaspckUAFg3hct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481" y="1575827"/>
            <a:ext cx="1316893" cy="17482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ight Arrow 26"/>
          <p:cNvSpPr/>
          <p:nvPr/>
        </p:nvSpPr>
        <p:spPr>
          <a:xfrm>
            <a:off x="2666267" y="2092329"/>
            <a:ext cx="681719" cy="644979"/>
          </a:xfrm>
          <a:prstGeom prst="rightArrow">
            <a:avLst/>
          </a:prstGeom>
          <a:solidFill>
            <a:srgbClr val="C00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ight Arrow 27"/>
          <p:cNvSpPr/>
          <p:nvPr/>
        </p:nvSpPr>
        <p:spPr>
          <a:xfrm>
            <a:off x="6077062" y="2136079"/>
            <a:ext cx="681719" cy="644979"/>
          </a:xfrm>
          <a:prstGeom prst="rightArrow">
            <a:avLst/>
          </a:prstGeom>
          <a:solidFill>
            <a:srgbClr val="C00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9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Massorético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09334" y="1718989"/>
            <a:ext cx="8734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 Antigo Testamento hebraico que possuímos hoje não difere no conteúdo do cânon massorético, mas a divisão e ordem dos livros são diferentes.</a:t>
            </a:r>
          </a:p>
        </p:txBody>
      </p:sp>
      <p:pic>
        <p:nvPicPr>
          <p:cNvPr id="30" name="Picture 8" descr="http://www.centrohebraico.com.br/img/galeria/CANON-DO-ANTIGO-TESTAMENTO-HEBREU-E-CRISTA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876" y="3849868"/>
            <a:ext cx="2327580" cy="1776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332349" y="4483757"/>
            <a:ext cx="1446395" cy="416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massorético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10" descr="http://www.bibliaon.com/bibli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151" y="3866755"/>
            <a:ext cx="1569008" cy="156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972125" y="5321112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500 -950 d.C.</a:t>
            </a:r>
            <a:endParaRPr lang="pt-BR" sz="2500" dirty="0"/>
          </a:p>
        </p:txBody>
      </p:sp>
      <p:sp>
        <p:nvSpPr>
          <p:cNvPr id="36" name="TextBox 35"/>
          <p:cNvSpPr txBox="1"/>
          <p:nvPr/>
        </p:nvSpPr>
        <p:spPr>
          <a:xfrm>
            <a:off x="4929412" y="5242386"/>
            <a:ext cx="22383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1519 d.C.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961011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3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Massorético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4735" y="1324231"/>
            <a:ext cx="77315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u="sng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Pentateuco - Torah</a:t>
            </a:r>
            <a:endParaRPr lang="pt-BR" sz="25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6585" y="1687415"/>
            <a:ext cx="77315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>
                <a:solidFill>
                  <a:srgbClr val="C00000"/>
                </a:solidFill>
              </a:rPr>
              <a:t>Gênesis, Êxodo, Levíticos, Números e Deuteronômio</a:t>
            </a:r>
            <a:endParaRPr lang="pt-BR" sz="22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227" y="2107742"/>
            <a:ext cx="77315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u="sng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Profetas - Neviim</a:t>
            </a:r>
            <a:endParaRPr lang="pt-BR" sz="25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727" y="2495416"/>
            <a:ext cx="8188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Anteriores</a:t>
            </a:r>
            <a:r>
              <a:rPr lang="pt-BR" sz="2400" dirty="0">
                <a:solidFill>
                  <a:srgbClr val="C00000"/>
                </a:solidFill>
              </a:rPr>
              <a:t>: Josué, Juízes, 1 e 2 Samuel, 1 e 2 Reis.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2171" y="2900910"/>
            <a:ext cx="8188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Posteriores: </a:t>
            </a:r>
            <a:r>
              <a:rPr lang="pt-BR" sz="2400" dirty="0">
                <a:solidFill>
                  <a:srgbClr val="C00000"/>
                </a:solidFill>
              </a:rPr>
              <a:t>Isaías, Jeremias, Ezequiel e Profetas Menores.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179" y="3452126"/>
            <a:ext cx="77315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u="sng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Escritos - Kêtuvim</a:t>
            </a:r>
            <a:endParaRPr lang="pt-BR" sz="25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7679" y="3839800"/>
            <a:ext cx="8188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Poesia e Sabedoria: </a:t>
            </a:r>
            <a:r>
              <a:rPr lang="pt-BR" sz="2400" dirty="0">
                <a:solidFill>
                  <a:srgbClr val="C00000"/>
                </a:solidFill>
              </a:rPr>
              <a:t>Salmos, Provérbios e Jó.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123" y="4245294"/>
            <a:ext cx="8188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Rolos /</a:t>
            </a:r>
            <a:r>
              <a:rPr lang="pt-BR" sz="2400" b="1" dirty="0" smtClean="0">
                <a:solidFill>
                  <a:schemeClr val="accent1">
                    <a:lumMod val="50000"/>
                  </a:schemeClr>
                </a:solidFill>
              </a:rPr>
              <a:t>Megilloth (litúrgicos): </a:t>
            </a:r>
            <a:r>
              <a:rPr lang="pt-BR" sz="2400" dirty="0">
                <a:solidFill>
                  <a:srgbClr val="C00000"/>
                </a:solidFill>
              </a:rPr>
              <a:t>Cantares </a:t>
            </a:r>
            <a:r>
              <a:rPr lang="pt-BR" sz="2400" dirty="0" smtClean="0">
                <a:solidFill>
                  <a:srgbClr val="C00000"/>
                </a:solidFill>
              </a:rPr>
              <a:t>(páscoa</a:t>
            </a:r>
            <a:r>
              <a:rPr lang="pt-BR" sz="2400" dirty="0">
                <a:solidFill>
                  <a:srgbClr val="C00000"/>
                </a:solidFill>
              </a:rPr>
              <a:t>), Rute </a:t>
            </a:r>
            <a:r>
              <a:rPr lang="pt-BR" sz="2400" dirty="0" smtClean="0">
                <a:solidFill>
                  <a:srgbClr val="C00000"/>
                </a:solidFill>
              </a:rPr>
              <a:t>(pentecostes</a:t>
            </a:r>
            <a:r>
              <a:rPr lang="pt-BR" sz="2400" dirty="0">
                <a:solidFill>
                  <a:srgbClr val="C00000"/>
                </a:solidFill>
              </a:rPr>
              <a:t>), Lamentações </a:t>
            </a:r>
            <a:r>
              <a:rPr lang="pt-BR" sz="2400" dirty="0" smtClean="0">
                <a:solidFill>
                  <a:srgbClr val="C00000"/>
                </a:solidFill>
              </a:rPr>
              <a:t>(quinto </a:t>
            </a:r>
            <a:r>
              <a:rPr lang="pt-BR" sz="2400" dirty="0">
                <a:solidFill>
                  <a:srgbClr val="C00000"/>
                </a:solidFill>
              </a:rPr>
              <a:t>mês), Eclesiastes </a:t>
            </a:r>
            <a:r>
              <a:rPr lang="pt-BR" sz="2400" dirty="0" smtClean="0">
                <a:solidFill>
                  <a:srgbClr val="C00000"/>
                </a:solidFill>
              </a:rPr>
              <a:t>( </a:t>
            </a:r>
            <a:r>
              <a:rPr lang="pt-BR" sz="2400" dirty="0">
                <a:solidFill>
                  <a:srgbClr val="C00000"/>
                </a:solidFill>
              </a:rPr>
              <a:t>festa dos tabernáculos) e Ester </a:t>
            </a:r>
            <a:r>
              <a:rPr lang="pt-BR" sz="2400" dirty="0" smtClean="0">
                <a:solidFill>
                  <a:srgbClr val="C00000"/>
                </a:solidFill>
              </a:rPr>
              <a:t>(festa </a:t>
            </a:r>
            <a:r>
              <a:rPr lang="pt-BR" sz="2400" dirty="0">
                <a:solidFill>
                  <a:srgbClr val="C00000"/>
                </a:solidFill>
              </a:rPr>
              <a:t>de purim).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5845" y="5304111"/>
            <a:ext cx="8188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Históricos: </a:t>
            </a:r>
            <a:r>
              <a:rPr lang="pt-BR" sz="2400" dirty="0">
                <a:solidFill>
                  <a:srgbClr val="C00000"/>
                </a:solidFill>
              </a:rPr>
              <a:t>Daniel, Esdras, Neemias e 1 e 2 Crônicas. </a:t>
            </a:r>
          </a:p>
        </p:txBody>
      </p:sp>
    </p:spTree>
    <p:extLst>
      <p:ext uri="{BB962C8B-B14F-4D97-AF65-F5344CB8AC3E}">
        <p14:creationId xmlns:p14="http://schemas.microsoft.com/office/powerpoint/2010/main" val="190005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Consonantal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34735" y="1801285"/>
            <a:ext cx="87346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 texto consonantal também não difere do conteúdo do texto hebraico que temos hoje. Este foi o texto utilizado pelos Massoretas para a vocalização. O texto consonantal segue a mesma ordem e divisão do texto massorético, porém o número de livros era diferente, agrupado para formar apenas vinte e quatro livros. </a:t>
            </a:r>
          </a:p>
        </p:txBody>
      </p:sp>
    </p:spTree>
    <p:extLst>
      <p:ext uri="{BB962C8B-B14F-4D97-AF65-F5344CB8AC3E}">
        <p14:creationId xmlns:p14="http://schemas.microsoft.com/office/powerpoint/2010/main" val="3098573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3500" dirty="0" smtClean="0">
                <a:latin typeface="Arial Rounded MT Bold" panose="020F0704030504030204" pitchFamily="34" charset="0"/>
              </a:rPr>
              <a:t>O Cânon Consonantal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4735" y="1801285"/>
            <a:ext cx="87346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 texto consonantal também não difere do conteúdo do texto hebraico que temos hoje. Este foi o texto utilizado pelos Massoretas para a vocalização. O texto consonantal segue a mesma ordem e divisão do texto massorético, porém o número de livros era diferente, agrupado para formar apenas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livros</a:t>
            </a:r>
            <a:r>
              <a:rPr lang="pt-BR" sz="2800" dirty="0"/>
              <a:t>. 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951" y="977141"/>
            <a:ext cx="8172450" cy="25880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500" b="1" u="sng" dirty="0">
                <a:solidFill>
                  <a:schemeClr val="accent1">
                    <a:lumMod val="50000"/>
                  </a:schemeClr>
                </a:solidFill>
              </a:rPr>
              <a:t>Livros: </a:t>
            </a:r>
          </a:p>
          <a:p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 e 2 Samuel = 1 livro (Escritos de Samuel) </a:t>
            </a:r>
          </a:p>
          <a:p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 e 2 Reis = 1 livro (Livro dos Reis)</a:t>
            </a:r>
          </a:p>
          <a:p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 profetas menores = 1 livro (Livro dos Profetas)</a:t>
            </a:r>
          </a:p>
          <a:p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Esdras e Neemias = 1 livro (Livro de Esdras)</a:t>
            </a:r>
          </a:p>
        </p:txBody>
      </p:sp>
    </p:spTree>
    <p:extLst>
      <p:ext uri="{BB962C8B-B14F-4D97-AF65-F5344CB8AC3E}">
        <p14:creationId xmlns:p14="http://schemas.microsoft.com/office/powerpoint/2010/main" val="288909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4432" y="1481730"/>
            <a:ext cx="873466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O historiador judeu Flávio Josefo menciona o cânon hebraico (37 – 95 a.C.) citando um cânon de 22 livros: </a:t>
            </a:r>
            <a:endParaRPr lang="pt-BR" sz="2900" dirty="0" smtClean="0"/>
          </a:p>
          <a:p>
            <a:endParaRPr lang="pt-BR" sz="2900" i="1" dirty="0"/>
          </a:p>
          <a:p>
            <a:r>
              <a:rPr lang="pt-BR" sz="2600" i="1" dirty="0" smtClean="0"/>
              <a:t>“</a:t>
            </a:r>
            <a:r>
              <a:rPr lang="pt-BR" sz="2600" i="1" dirty="0"/>
              <a:t>Não temos dezenas de milhares de </a:t>
            </a:r>
            <a:endParaRPr lang="pt-BR" sz="2600" i="1" dirty="0" smtClean="0"/>
          </a:p>
          <a:p>
            <a:r>
              <a:rPr lang="pt-BR" sz="2600" i="1" dirty="0" smtClean="0"/>
              <a:t>livros</a:t>
            </a:r>
            <a:r>
              <a:rPr lang="pt-BR" sz="2600" i="1" dirty="0"/>
              <a:t>, em desarmonia e conflitos, </a:t>
            </a:r>
            <a:endParaRPr lang="pt-BR" sz="2600" i="1" dirty="0" smtClean="0"/>
          </a:p>
          <a:p>
            <a:r>
              <a:rPr lang="pt-BR" sz="2600" i="1" dirty="0" smtClean="0"/>
              <a:t>mas </a:t>
            </a:r>
            <a:r>
              <a:rPr lang="pt-BR" sz="2600" i="1" dirty="0"/>
              <a:t>só </a:t>
            </a:r>
            <a:r>
              <a:rPr lang="pt-BR" sz="2600" i="1" dirty="0" smtClean="0"/>
              <a:t>vinte </a:t>
            </a:r>
            <a:r>
              <a:rPr lang="pt-BR" sz="2600" i="1" dirty="0"/>
              <a:t>e dois, contendo o </a:t>
            </a:r>
            <a:endParaRPr lang="pt-BR" sz="2600" i="1" dirty="0" smtClean="0"/>
          </a:p>
          <a:p>
            <a:r>
              <a:rPr lang="pt-BR" sz="2600" i="1" dirty="0" smtClean="0"/>
              <a:t>registro de </a:t>
            </a:r>
            <a:r>
              <a:rPr lang="pt-BR" sz="2600" i="1" dirty="0"/>
              <a:t>toda a história, os quais, </a:t>
            </a:r>
            <a:endParaRPr lang="pt-BR" sz="2600" i="1" dirty="0" smtClean="0"/>
          </a:p>
          <a:p>
            <a:r>
              <a:rPr lang="pt-BR" sz="2600" i="1" dirty="0" smtClean="0"/>
              <a:t>conforme </a:t>
            </a:r>
            <a:r>
              <a:rPr lang="pt-BR" sz="2600" i="1" dirty="0"/>
              <a:t>se crê, com justiça, </a:t>
            </a:r>
            <a:endParaRPr lang="pt-BR" sz="2600" i="1" dirty="0" smtClean="0"/>
          </a:p>
          <a:p>
            <a:r>
              <a:rPr lang="pt-BR" sz="2600" i="1" dirty="0" smtClean="0"/>
              <a:t>são </a:t>
            </a:r>
            <a:r>
              <a:rPr lang="pt-BR" sz="2600" i="1" dirty="0"/>
              <a:t>divinos.” </a:t>
            </a:r>
            <a:endParaRPr lang="pt-BR" sz="2600" i="1" dirty="0" smtClean="0"/>
          </a:p>
        </p:txBody>
      </p:sp>
      <p:pic>
        <p:nvPicPr>
          <p:cNvPr id="32770" name="Picture 2" descr="http://blog.msmacom.com.br/wp-content/uploads/2012/03/joseph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558" y="2866725"/>
            <a:ext cx="2975982" cy="3719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274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4432" y="1481730"/>
            <a:ext cx="873466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O historiador judeu Flávio Josefo menciona o cânon hebraico (37 – 95 a.C.) citando um cânon de 22 livros: </a:t>
            </a:r>
            <a:endParaRPr lang="pt-BR" sz="2900" dirty="0" smtClean="0"/>
          </a:p>
          <a:p>
            <a:endParaRPr lang="pt-BR" sz="2900" i="1" dirty="0"/>
          </a:p>
          <a:p>
            <a:r>
              <a:rPr lang="pt-BR" sz="2600" i="1" dirty="0" smtClean="0"/>
              <a:t>“</a:t>
            </a:r>
            <a:r>
              <a:rPr lang="pt-BR" sz="2600" i="1" dirty="0"/>
              <a:t>Não temos dezenas de milhares de </a:t>
            </a:r>
            <a:endParaRPr lang="pt-BR" sz="2600" i="1" dirty="0" smtClean="0"/>
          </a:p>
          <a:p>
            <a:r>
              <a:rPr lang="pt-BR" sz="2600" i="1" dirty="0" smtClean="0"/>
              <a:t>livros</a:t>
            </a:r>
            <a:r>
              <a:rPr lang="pt-BR" sz="2600" i="1" dirty="0"/>
              <a:t>, em desarmonia e conflitos, </a:t>
            </a:r>
            <a:endParaRPr lang="pt-BR" sz="2600" i="1" dirty="0" smtClean="0"/>
          </a:p>
          <a:p>
            <a:r>
              <a:rPr lang="pt-BR" sz="2600" i="1" dirty="0" smtClean="0"/>
              <a:t>mas </a:t>
            </a:r>
            <a:r>
              <a:rPr lang="pt-BR" sz="2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 </a:t>
            </a:r>
            <a:r>
              <a:rPr lang="pt-BR" sz="2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</a:t>
            </a:r>
            <a:r>
              <a:rPr lang="pt-BR" sz="2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dois</a:t>
            </a:r>
            <a:r>
              <a:rPr lang="pt-BR" sz="2600" i="1" dirty="0"/>
              <a:t>, contendo o </a:t>
            </a:r>
            <a:endParaRPr lang="pt-BR" sz="2600" i="1" dirty="0" smtClean="0"/>
          </a:p>
          <a:p>
            <a:r>
              <a:rPr lang="pt-BR" sz="2600" i="1" dirty="0" smtClean="0"/>
              <a:t>registro de </a:t>
            </a:r>
            <a:r>
              <a:rPr lang="pt-BR" sz="2600" i="1" dirty="0"/>
              <a:t>toda a história, os quais, </a:t>
            </a:r>
            <a:endParaRPr lang="pt-BR" sz="2600" i="1" dirty="0" smtClean="0"/>
          </a:p>
          <a:p>
            <a:r>
              <a:rPr lang="pt-BR" sz="2600" i="1" dirty="0" smtClean="0"/>
              <a:t>conforme </a:t>
            </a:r>
            <a:r>
              <a:rPr lang="pt-BR" sz="2600" i="1" dirty="0"/>
              <a:t>se crê, com justiça, </a:t>
            </a:r>
            <a:endParaRPr lang="pt-BR" sz="2600" i="1" dirty="0" smtClean="0"/>
          </a:p>
          <a:p>
            <a:r>
              <a:rPr lang="pt-BR" sz="2600" i="1" dirty="0" smtClean="0"/>
              <a:t>são </a:t>
            </a:r>
            <a:r>
              <a:rPr lang="pt-BR" sz="2600" i="1" dirty="0"/>
              <a:t>divinos.” </a:t>
            </a:r>
            <a:endParaRPr lang="pt-BR" sz="2600" i="1" dirty="0" smtClean="0"/>
          </a:p>
        </p:txBody>
      </p:sp>
      <p:pic>
        <p:nvPicPr>
          <p:cNvPr id="8" name="Picture 2" descr="http://blog.msmacom.com.br/wp-content/uploads/2012/03/joseph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558" y="2866725"/>
            <a:ext cx="2975982" cy="3719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749990" y="1192441"/>
            <a:ext cx="8172450" cy="21059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solidFill>
                  <a:schemeClr val="tx1"/>
                </a:solidFill>
              </a:rPr>
              <a:t>Originalmente o livro de Rute era inserido ao livro de Juízes, e Lamentações era agrupado aos Escritos de Jeremias. </a:t>
            </a:r>
          </a:p>
        </p:txBody>
      </p:sp>
    </p:spTree>
    <p:extLst>
      <p:ext uri="{BB962C8B-B14F-4D97-AF65-F5344CB8AC3E}">
        <p14:creationId xmlns:p14="http://schemas.microsoft.com/office/powerpoint/2010/main" val="212633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2638" y="1752303"/>
            <a:ext cx="873466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 Embora muitos historiados e pais da igreja fizeram referência ao cânon do AT, a referência mais importante que podemos citar aqui é a de Jesus e os apóstolos. 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87605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Jesus utilizou o cânon hebraico fazendo referência a ele diversas vezes em seu ministério terreno. O cânon que utilizou é o mesmo citado por Josefo. Jesus e os apóstolos fizeram cerca de seiscentas citações ao cânon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antigo, e sempre de modo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imperativo, nunca o      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questionando. Um detalhe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importante é que, Jesus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nunca fez referências aos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apócrifos. Lc 24.44</a:t>
            </a:r>
            <a:endParaRPr lang="pt-BR" sz="2900" dirty="0"/>
          </a:p>
        </p:txBody>
      </p:sp>
      <p:pic>
        <p:nvPicPr>
          <p:cNvPr id="51202" name="Picture 2" descr="http://ecclesia.com.br/biblioteca/sophia/wp-content/uploads/2013/04/jesus-e-os-apostolos-586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0242"/>
            <a:ext cx="4416425" cy="316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44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Jesus utilizou o cânon hebraico fazendo referência a ele diversas vezes em seu ministério terreno. O cânon que utilizou é o mesmo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citado por Josefo</a:t>
            </a:r>
            <a:r>
              <a:rPr lang="pt-BR" sz="2900" dirty="0" smtClean="0"/>
              <a:t>. Jesus e os apóstolos fizeram cerca de seiscentas citações ao cânon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antigo, e sempre de modo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imperativo, nunca o      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questionando. Um detalhe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importante é que, Jesus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nunca fez referências aos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apócrifos. Lc 24.44</a:t>
            </a:r>
            <a:endParaRPr lang="pt-BR" sz="2900" dirty="0"/>
          </a:p>
        </p:txBody>
      </p:sp>
      <p:pic>
        <p:nvPicPr>
          <p:cNvPr id="51202" name="Picture 2" descr="http://ecclesia.com.br/biblioteca/sophia/wp-content/uploads/2013/04/jesus-e-os-apostolos-586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0242"/>
            <a:ext cx="4416425" cy="316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0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Jesus utilizou o cânon hebraico fazendo referência a ele diversas vezes em seu ministério terreno. O cânon que utilizou é o mesmo citado por Josefo. Jesus e os apóstolos fizeram cerca de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seiscentas citações ao cânon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antigo, e sempre de modo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imperativo, nunca o      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questionando. Um detalhe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importante é que, Jesus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nunca fez referências aos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apócrifos. Lc 24.44</a:t>
            </a:r>
            <a:endParaRPr lang="pt-BR" sz="2900" dirty="0"/>
          </a:p>
        </p:txBody>
      </p:sp>
      <p:pic>
        <p:nvPicPr>
          <p:cNvPr id="51202" name="Picture 2" descr="http://ecclesia.com.br/biblioteca/sophia/wp-content/uploads/2013/04/jesus-e-os-apostolos-586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0242"/>
            <a:ext cx="4416425" cy="316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03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Jesus utilizou o cânon hebraico fazendo referência a ele diversas vezes em seu ministério terreno. O cânon que utilizou é o mesmo citado por Josefo. Jesus e os apóstolos fizeram cerca de seiscentas citações ao cânon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antigo, e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sempre de modo </a:t>
            </a:r>
          </a:p>
          <a:p>
            <a:r>
              <a:rPr lang="pt-BR" sz="29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imperativo, nunca o       </a:t>
            </a:r>
          </a:p>
          <a:p>
            <a:r>
              <a:rPr lang="pt-BR" sz="29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questionando</a:t>
            </a:r>
            <a:r>
              <a:rPr lang="pt-BR" sz="2900" dirty="0" smtClean="0"/>
              <a:t>. Um detalhe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importante é que, Jesus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nunca fez referências aos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apócrifos. Lc 24.44</a:t>
            </a:r>
            <a:endParaRPr lang="pt-BR" sz="2900" dirty="0"/>
          </a:p>
        </p:txBody>
      </p:sp>
      <p:pic>
        <p:nvPicPr>
          <p:cNvPr id="51202" name="Picture 2" descr="http://ecclesia.com.br/biblioteca/sophia/wp-content/uploads/2013/04/jesus-e-os-apostolos-586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0242"/>
            <a:ext cx="4416425" cy="316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02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Jesus utilizou o cânon hebraico fazendo referência a ele diversas vezes em seu ministério terreno. O cânon que utilizou é o mesmo citado por Josefo. Jesus e os apóstolos fizeram cerca de seiscentas citações ao cânon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antigo, e sempre de modo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imperativo, nunca o      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questionando. Um detalhe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importante é que, Jesus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nunca fez referências aos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apócrifos.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 24.44</a:t>
            </a:r>
            <a:endParaRPr lang="pt-BR" sz="29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02" name="Picture 2" descr="http://ecclesia.com.br/biblioteca/sophia/wp-content/uploads/2013/04/jesus-e-os-apostolos-586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0242"/>
            <a:ext cx="4416425" cy="316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ular Callout 9"/>
          <p:cNvSpPr/>
          <p:nvPr/>
        </p:nvSpPr>
        <p:spPr>
          <a:xfrm>
            <a:off x="921438" y="563667"/>
            <a:ext cx="7642897" cy="2022704"/>
          </a:xfrm>
          <a:prstGeom prst="wedgeRectCallout">
            <a:avLst>
              <a:gd name="adj1" fmla="val 24350"/>
              <a:gd name="adj2" fmla="val 18418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solidFill>
                  <a:schemeClr val="tx1"/>
                </a:solidFill>
              </a:rPr>
              <a:t>A seguir, Jesus lhes disse: São estas as palavras que eu vos falei, estando ainda convosco: importava se cumprisse tudo o que de mim está escrito na Lei de Moisés, nos Profetas e nos Salmos.</a:t>
            </a:r>
          </a:p>
        </p:txBody>
      </p:sp>
    </p:spTree>
    <p:extLst>
      <p:ext uri="{BB962C8B-B14F-4D97-AF65-F5344CB8AC3E}">
        <p14:creationId xmlns:p14="http://schemas.microsoft.com/office/powerpoint/2010/main" val="51294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000" dirty="0" smtClean="0">
                <a:latin typeface="Arial Rounded MT Bold" panose="020F0704030504030204" pitchFamily="34" charset="0"/>
              </a:rPr>
              <a:t>Referências do Cânon veterotestamentário</a:t>
            </a:r>
            <a:endParaRPr lang="pt-BR" sz="30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Jesus utilizou o cânon hebraico fazendo referência a ele diversas vezes em seu ministério terreno. O cânon que utilizou é o mesmo citado por Josefo. Jesus e os apóstolos fizeram cerca de seiscentas citações ao cânon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antigo, e sempre de modo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imperativo, nunca o      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questionando. Um detalhe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importante é que,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</a:t>
            </a:r>
          </a:p>
          <a:p>
            <a:r>
              <a:rPr lang="pt-BR" sz="29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nunca fez referências aos </a:t>
            </a:r>
          </a:p>
          <a:p>
            <a:r>
              <a:rPr lang="pt-BR" sz="29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9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apócrifos. </a:t>
            </a:r>
            <a:r>
              <a:rPr lang="pt-BR" sz="2900" dirty="0" smtClean="0"/>
              <a:t>Lc 24.44</a:t>
            </a:r>
            <a:endParaRPr lang="pt-BR" sz="2900" dirty="0"/>
          </a:p>
        </p:txBody>
      </p:sp>
      <p:pic>
        <p:nvPicPr>
          <p:cNvPr id="51202" name="Picture 2" descr="http://ecclesia.com.br/biblioteca/sophia/wp-content/uploads/2013/04/jesus-e-os-apostolos-586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0242"/>
            <a:ext cx="4416425" cy="316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51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7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Os apócrifos e o cânon católico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4667" y="1724880"/>
            <a:ext cx="873466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O cânon católico inclui os livros apócrifos e as adições aos livros de Daniel, Rute e a oração de Manassés após o NT. A bíblia católica tem origem </a:t>
            </a:r>
            <a:endParaRPr lang="pt-BR" sz="2900" dirty="0" smtClean="0"/>
          </a:p>
          <a:p>
            <a:r>
              <a:rPr lang="pt-BR" sz="2900" dirty="0" smtClean="0"/>
              <a:t>na </a:t>
            </a:r>
            <a:r>
              <a:rPr lang="pt-BR" sz="2900" dirty="0"/>
              <a:t>vulgata latina que foi </a:t>
            </a:r>
            <a:r>
              <a:rPr lang="pt-BR" sz="2900" dirty="0" smtClean="0"/>
              <a:t>traduzida</a:t>
            </a:r>
          </a:p>
          <a:p>
            <a:r>
              <a:rPr lang="pt-BR" sz="2900" dirty="0" smtClean="0"/>
              <a:t> </a:t>
            </a:r>
            <a:r>
              <a:rPr lang="pt-BR" sz="2900" dirty="0"/>
              <a:t>da septuaginta. </a:t>
            </a:r>
            <a:endParaRPr lang="pt-BR" sz="2900" i="1" dirty="0" smtClean="0"/>
          </a:p>
        </p:txBody>
      </p:sp>
      <p:pic>
        <p:nvPicPr>
          <p:cNvPr id="54276" name="Picture 4" descr="http://www.firesidebibles.com/NuestraBibliaCatolicaFamili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892" y="2866725"/>
            <a:ext cx="2663756" cy="3332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030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7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Os apócrifos e o cânon católico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4667" y="1724880"/>
            <a:ext cx="873466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O cânon católico inclui os livros apócrifos e as adições aos livros de Daniel, Rute e a oração de Manassés após o NT. A bíblia católica tem origem </a:t>
            </a:r>
            <a:endParaRPr lang="pt-BR" sz="2900" dirty="0" smtClean="0"/>
          </a:p>
          <a:p>
            <a:r>
              <a:rPr lang="pt-BR" sz="2900" dirty="0" smtClean="0"/>
              <a:t>na </a:t>
            </a:r>
            <a:r>
              <a:rPr lang="pt-BR" sz="29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vulgata latina </a:t>
            </a:r>
            <a:r>
              <a:rPr lang="pt-BR" sz="2900" dirty="0"/>
              <a:t>que foi </a:t>
            </a:r>
            <a:r>
              <a:rPr lang="pt-BR" sz="2900" dirty="0" smtClean="0"/>
              <a:t>traduzida</a:t>
            </a:r>
          </a:p>
          <a:p>
            <a:r>
              <a:rPr lang="pt-BR" sz="2900" dirty="0" smtClean="0"/>
              <a:t> </a:t>
            </a:r>
            <a:r>
              <a:rPr lang="pt-BR" sz="2900" dirty="0"/>
              <a:t>da septuaginta. </a:t>
            </a:r>
            <a:endParaRPr lang="pt-BR" sz="2900" i="1" dirty="0" smtClean="0"/>
          </a:p>
        </p:txBody>
      </p:sp>
      <p:pic>
        <p:nvPicPr>
          <p:cNvPr id="53252" name="Picture 4" descr="http://ecx.images-amazon.com/images/I/51ArVL%2B4KJL._SX258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829" y="2886736"/>
            <a:ext cx="3368838" cy="3329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440871" y="4616368"/>
            <a:ext cx="7642897" cy="2022704"/>
          </a:xfrm>
          <a:prstGeom prst="wedgeRectCallout">
            <a:avLst>
              <a:gd name="adj1" fmla="val -34082"/>
              <a:gd name="adj2" fmla="val -101585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>
                <a:solidFill>
                  <a:schemeClr val="tx1"/>
                </a:solidFill>
              </a:rPr>
              <a:t>A vulgata foi a tradução para o latim feita por Jerônimo, a pedido do bispo Dâmaso no final século IV ou início do século V. Esta versão incluiu os apócrifos, termo que foi usado pela primeira vez pelo próprio Jerônimo. </a:t>
            </a:r>
          </a:p>
        </p:txBody>
      </p:sp>
    </p:spTree>
    <p:extLst>
      <p:ext uri="{BB962C8B-B14F-4D97-AF65-F5344CB8AC3E}">
        <p14:creationId xmlns:p14="http://schemas.microsoft.com/office/powerpoint/2010/main" val="346702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7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Os apócrifos e o cânon católico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4667" y="1724880"/>
            <a:ext cx="873466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O cânon católico inclui os livros apócrifos e as adições aos livros de Daniel, Rute e a oração de Manassés após o NT. A bíblia católica tem origem </a:t>
            </a:r>
            <a:endParaRPr lang="pt-BR" sz="2900" dirty="0" smtClean="0"/>
          </a:p>
          <a:p>
            <a:r>
              <a:rPr lang="pt-BR" sz="2900" dirty="0" smtClean="0"/>
              <a:t>na </a:t>
            </a:r>
            <a:r>
              <a:rPr lang="pt-BR" sz="2900" dirty="0"/>
              <a:t>vulgata latina que foi </a:t>
            </a:r>
            <a:r>
              <a:rPr lang="pt-BR" sz="2900" dirty="0" smtClean="0"/>
              <a:t>traduzida</a:t>
            </a:r>
          </a:p>
          <a:p>
            <a:r>
              <a:rPr lang="pt-BR" sz="2900" dirty="0" smtClean="0"/>
              <a:t> </a:t>
            </a:r>
            <a:r>
              <a:rPr lang="pt-BR" sz="2900" dirty="0"/>
              <a:t>da </a:t>
            </a:r>
            <a:r>
              <a:rPr lang="pt-BR" sz="29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septuaginta</a:t>
            </a:r>
            <a:r>
              <a:rPr lang="pt-BR" sz="2900" dirty="0"/>
              <a:t>. </a:t>
            </a:r>
            <a:endParaRPr lang="pt-BR" sz="2900" i="1" dirty="0" smtClean="0"/>
          </a:p>
        </p:txBody>
      </p:sp>
      <p:pic>
        <p:nvPicPr>
          <p:cNvPr id="60418" name="Picture 2" descr="http://www.livrarialuminarium.com.br/media/catalog/product/cache/1/image/265x/9df78eab33525d08d6e5fb8d27136e95/b/i/biblia_septuagin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2" y="2995165"/>
            <a:ext cx="3388412" cy="3388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ular Callout 11"/>
          <p:cNvSpPr/>
          <p:nvPr/>
        </p:nvSpPr>
        <p:spPr>
          <a:xfrm>
            <a:off x="1045027" y="4433426"/>
            <a:ext cx="8017329" cy="2424574"/>
          </a:xfrm>
          <a:prstGeom prst="wedgeRectCallout">
            <a:avLst>
              <a:gd name="adj1" fmla="val -43650"/>
              <a:gd name="adj2" fmla="val -68862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500" dirty="0">
                <a:solidFill>
                  <a:schemeClr val="tx1"/>
                </a:solidFill>
              </a:rPr>
              <a:t>A septuaginta foi a tradução do texto hebraico para o grego, feita durante o reinado de Ptolomeu Fidalgo (285-245 a.C.) para a biblioteca de Alexandria. Os tradutores não traduziram apenas os livros canônicos, mas também todos os contos judaicos disponíveis. A ordem dos livros ficou desta maneira: </a:t>
            </a:r>
          </a:p>
        </p:txBody>
      </p:sp>
    </p:spTree>
    <p:extLst>
      <p:ext uri="{BB962C8B-B14F-4D97-AF65-F5344CB8AC3E}">
        <p14:creationId xmlns:p14="http://schemas.microsoft.com/office/powerpoint/2010/main" val="2491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7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Os apócrifos e o cânon católico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85800" y="179612"/>
            <a:ext cx="8051106" cy="60415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>
                <a:solidFill>
                  <a:schemeClr val="tx1"/>
                </a:solidFill>
              </a:rPr>
              <a:t>Livros da Lei</a:t>
            </a:r>
            <a:r>
              <a:rPr lang="pt-BR" sz="2200" dirty="0">
                <a:solidFill>
                  <a:schemeClr val="tx1"/>
                </a:solidFill>
              </a:rPr>
              <a:t>: </a:t>
            </a:r>
            <a:endParaRPr lang="pt-BR" sz="2200" dirty="0" smtClean="0">
              <a:solidFill>
                <a:schemeClr val="tx1"/>
              </a:solidFill>
            </a:endParaRPr>
          </a:p>
          <a:p>
            <a:r>
              <a:rPr lang="pt-BR" sz="2200" dirty="0" smtClean="0">
                <a:solidFill>
                  <a:schemeClr val="tx1"/>
                </a:solidFill>
              </a:rPr>
              <a:t>Gênesis</a:t>
            </a:r>
            <a:r>
              <a:rPr lang="pt-BR" sz="2200" dirty="0">
                <a:solidFill>
                  <a:schemeClr val="tx1"/>
                </a:solidFill>
              </a:rPr>
              <a:t>, Êxodo, Levítico, Números e Deuteronômio. </a:t>
            </a:r>
          </a:p>
          <a:p>
            <a:endParaRPr lang="pt-BR" sz="2200" b="1" dirty="0" smtClean="0">
              <a:solidFill>
                <a:schemeClr val="tx1"/>
              </a:solidFill>
            </a:endParaRPr>
          </a:p>
          <a:p>
            <a:r>
              <a:rPr lang="pt-BR" sz="2200" b="1" dirty="0" smtClean="0">
                <a:solidFill>
                  <a:schemeClr val="tx1"/>
                </a:solidFill>
              </a:rPr>
              <a:t>Livros </a:t>
            </a:r>
            <a:r>
              <a:rPr lang="pt-BR" sz="2200" b="1" dirty="0">
                <a:solidFill>
                  <a:schemeClr val="tx1"/>
                </a:solidFill>
              </a:rPr>
              <a:t>de História</a:t>
            </a:r>
            <a:r>
              <a:rPr lang="pt-BR" sz="2200" dirty="0">
                <a:solidFill>
                  <a:schemeClr val="tx1"/>
                </a:solidFill>
              </a:rPr>
              <a:t>: </a:t>
            </a:r>
            <a:endParaRPr lang="pt-BR" sz="2200" dirty="0" smtClean="0">
              <a:solidFill>
                <a:schemeClr val="tx1"/>
              </a:solidFill>
            </a:endParaRPr>
          </a:p>
          <a:p>
            <a:r>
              <a:rPr lang="pt-BR" sz="2200" dirty="0" smtClean="0">
                <a:solidFill>
                  <a:schemeClr val="tx1"/>
                </a:solidFill>
              </a:rPr>
              <a:t>Josué</a:t>
            </a:r>
            <a:r>
              <a:rPr lang="pt-BR" sz="2200" dirty="0">
                <a:solidFill>
                  <a:schemeClr val="tx1"/>
                </a:solidFill>
              </a:rPr>
              <a:t>, Juízes, Rute, 1-2 Samuel, 1-2 Reis (chamados 1-2-3-4 reinados), 1-2 Crônicas, 1-2 Esdras (o primeiro apócrifo), Neemias, Tobias, Judite e Ester. </a:t>
            </a:r>
          </a:p>
          <a:p>
            <a:endParaRPr lang="pt-BR" sz="2200" b="1" dirty="0" smtClean="0">
              <a:solidFill>
                <a:schemeClr val="tx1"/>
              </a:solidFill>
            </a:endParaRPr>
          </a:p>
          <a:p>
            <a:r>
              <a:rPr lang="pt-BR" sz="2200" b="1" dirty="0" smtClean="0">
                <a:solidFill>
                  <a:schemeClr val="tx1"/>
                </a:solidFill>
              </a:rPr>
              <a:t>Livros </a:t>
            </a:r>
            <a:r>
              <a:rPr lang="pt-BR" sz="2200" b="1" dirty="0">
                <a:solidFill>
                  <a:schemeClr val="tx1"/>
                </a:solidFill>
              </a:rPr>
              <a:t>de Poesia e Sabedoria</a:t>
            </a:r>
            <a:r>
              <a:rPr lang="pt-BR" sz="2200" dirty="0">
                <a:solidFill>
                  <a:schemeClr val="tx1"/>
                </a:solidFill>
              </a:rPr>
              <a:t>: </a:t>
            </a:r>
            <a:endParaRPr lang="pt-BR" sz="2200" dirty="0" smtClean="0">
              <a:solidFill>
                <a:schemeClr val="tx1"/>
              </a:solidFill>
            </a:endParaRPr>
          </a:p>
          <a:p>
            <a:r>
              <a:rPr lang="pt-BR" sz="2200" dirty="0" smtClean="0">
                <a:solidFill>
                  <a:schemeClr val="tx1"/>
                </a:solidFill>
              </a:rPr>
              <a:t>Jó</a:t>
            </a:r>
            <a:r>
              <a:rPr lang="pt-BR" sz="2200" dirty="0">
                <a:solidFill>
                  <a:schemeClr val="tx1"/>
                </a:solidFill>
              </a:rPr>
              <a:t>, Salmos, Provérbios, Eclesiastes, Cantares, </a:t>
            </a:r>
            <a:endParaRPr lang="pt-BR" sz="2200" dirty="0" smtClean="0">
              <a:solidFill>
                <a:schemeClr val="tx1"/>
              </a:solidFill>
            </a:endParaRPr>
          </a:p>
          <a:p>
            <a:r>
              <a:rPr lang="pt-BR" sz="2200" dirty="0" smtClean="0">
                <a:solidFill>
                  <a:schemeClr val="tx1"/>
                </a:solidFill>
              </a:rPr>
              <a:t>Sabedoria </a:t>
            </a:r>
            <a:r>
              <a:rPr lang="pt-BR" sz="2200" dirty="0">
                <a:solidFill>
                  <a:schemeClr val="tx1"/>
                </a:solidFill>
              </a:rPr>
              <a:t>de Salomão, Sabedoria de Siraque (ou Eclesiástico). </a:t>
            </a:r>
          </a:p>
          <a:p>
            <a:endParaRPr lang="pt-BR" sz="2200" b="1" dirty="0" smtClean="0">
              <a:solidFill>
                <a:schemeClr val="tx1"/>
              </a:solidFill>
            </a:endParaRPr>
          </a:p>
          <a:p>
            <a:r>
              <a:rPr lang="pt-BR" sz="2200" b="1" dirty="0" smtClean="0">
                <a:solidFill>
                  <a:schemeClr val="tx1"/>
                </a:solidFill>
              </a:rPr>
              <a:t>Livros </a:t>
            </a:r>
            <a:r>
              <a:rPr lang="pt-BR" sz="2200" b="1" dirty="0">
                <a:solidFill>
                  <a:schemeClr val="tx1"/>
                </a:solidFill>
              </a:rPr>
              <a:t>Proféticos</a:t>
            </a:r>
            <a:r>
              <a:rPr lang="pt-BR" sz="2200" dirty="0">
                <a:solidFill>
                  <a:schemeClr val="tx1"/>
                </a:solidFill>
              </a:rPr>
              <a:t>: </a:t>
            </a:r>
            <a:endParaRPr lang="pt-BR" sz="2200" dirty="0" smtClean="0">
              <a:solidFill>
                <a:schemeClr val="tx1"/>
              </a:solidFill>
            </a:endParaRPr>
          </a:p>
          <a:p>
            <a:r>
              <a:rPr lang="pt-BR" sz="2200" dirty="0" smtClean="0">
                <a:solidFill>
                  <a:schemeClr val="tx1"/>
                </a:solidFill>
              </a:rPr>
              <a:t>Profetas </a:t>
            </a:r>
            <a:r>
              <a:rPr lang="pt-BR" sz="2200" dirty="0">
                <a:solidFill>
                  <a:schemeClr val="tx1"/>
                </a:solidFill>
              </a:rPr>
              <a:t>Menores; Profetas Maiores: Isaías, Jeremias, Baruque, Lamentações, Epístola de Jeremias, Ezequiel, e Daniel (incluindo as histórias de Susana, Bel e o Dragão e o cântico dos Três Varões).</a:t>
            </a:r>
          </a:p>
        </p:txBody>
      </p:sp>
    </p:spTree>
    <p:extLst>
      <p:ext uri="{BB962C8B-B14F-4D97-AF65-F5344CB8AC3E}">
        <p14:creationId xmlns:p14="http://schemas.microsoft.com/office/powerpoint/2010/main" val="287705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7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Os apócrifos e o cânon católico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195943" y="673023"/>
            <a:ext cx="8787018" cy="6041573"/>
            <a:chOff x="212266" y="236761"/>
            <a:chExt cx="8787018" cy="6041573"/>
          </a:xfrm>
        </p:grpSpPr>
        <p:sp>
          <p:nvSpPr>
            <p:cNvPr id="8" name="Rectangle 7"/>
            <p:cNvSpPr/>
            <p:nvPr/>
          </p:nvSpPr>
          <p:spPr>
            <a:xfrm>
              <a:off x="212266" y="236761"/>
              <a:ext cx="5120609" cy="604157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2200" b="1" dirty="0" smtClean="0">
                  <a:solidFill>
                    <a:schemeClr val="tx1"/>
                  </a:solidFill>
                </a:rPr>
                <a:t>APÓCRIFOS DA SEPTUAGINTA</a:t>
              </a:r>
            </a:p>
            <a:p>
              <a:endParaRPr lang="pt-BR" sz="1900" dirty="0">
                <a:solidFill>
                  <a:schemeClr val="tx1"/>
                </a:solidFill>
              </a:endParaRP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3º - Livro de esdras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4º - Livro de esdras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Oração de azarias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Tobias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Adiçoes a Ester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Sabedoria de Salomão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Eclesiástico </a:t>
              </a:r>
              <a:r>
                <a:rPr lang="pt-BR" sz="1400" dirty="0" smtClean="0">
                  <a:solidFill>
                    <a:schemeClr val="tx1"/>
                  </a:solidFill>
                </a:rPr>
                <a:t>(Sabedoria Jesus, filho de Sisáque)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Baruque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Carta de Jeremias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Acrescimos de Daniel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1º Macabeus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2º Macabeus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Judite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464264" y="236761"/>
              <a:ext cx="4535020" cy="604157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2200" b="1" dirty="0" smtClean="0">
                  <a:solidFill>
                    <a:schemeClr val="tx1"/>
                  </a:solidFill>
                </a:rPr>
                <a:t>APÓCRIFOS NA BÍBLIA CATÓLICA</a:t>
              </a:r>
            </a:p>
            <a:p>
              <a:endParaRPr lang="pt-BR" sz="1900" dirty="0">
                <a:solidFill>
                  <a:schemeClr val="tx1"/>
                </a:solidFill>
              </a:endParaRP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Tobias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Sabedoria de Salomão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Eclesiástico </a:t>
              </a:r>
              <a:r>
                <a:rPr lang="pt-BR" sz="1400" dirty="0" smtClean="0">
                  <a:solidFill>
                    <a:schemeClr val="tx1"/>
                  </a:solidFill>
                </a:rPr>
                <a:t>(Sabedoria Jesus, filho de Sisáque)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Baruque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Adições a Ester (6 cap e 10 vrs)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Acréscimos de Daniel (2 cap)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1º Macabeus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2º Macabeus</a:t>
              </a:r>
            </a:p>
            <a:p>
              <a:r>
                <a:rPr lang="pt-BR" sz="1900" dirty="0" smtClean="0">
                  <a:solidFill>
                    <a:schemeClr val="tx1"/>
                  </a:solidFill>
                </a:rPr>
                <a:t>Judite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19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8-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A herança da Reforma Protestante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8336" y="1442086"/>
            <a:ext cx="427752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A reforma protestante no século XVI trouxe a restauração do cânon original rejeitando o cânon católico popular que admitia os apócrifos. </a:t>
            </a:r>
            <a:endParaRPr lang="pt-BR" sz="2900" i="1" dirty="0" smtClean="0"/>
          </a:p>
        </p:txBody>
      </p:sp>
      <p:pic>
        <p:nvPicPr>
          <p:cNvPr id="11" name="Picture 2" descr="http://adsaomigueldoscampos.com.br/wp-content/uploads/2014/10/reforma-protestan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64" y="1959353"/>
            <a:ext cx="4518113" cy="3227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70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9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 cânon do Novo Testamento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5943" y="1467100"/>
            <a:ext cx="8269302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O texto do Novo Testamento </a:t>
            </a:r>
            <a:r>
              <a:rPr lang="pt-BR" sz="2900" dirty="0" smtClean="0"/>
              <a:t>que </a:t>
            </a:r>
            <a:r>
              <a:rPr lang="pt-BR" sz="2900" dirty="0"/>
              <a:t>temos hoje não sofreu </a:t>
            </a:r>
            <a:r>
              <a:rPr lang="pt-BR" sz="2900" dirty="0" smtClean="0"/>
              <a:t>alterações </a:t>
            </a:r>
            <a:r>
              <a:rPr lang="pt-BR" sz="2900" dirty="0"/>
              <a:t>ou discussões </a:t>
            </a:r>
            <a:r>
              <a:rPr lang="pt-BR" sz="2900" dirty="0" smtClean="0"/>
              <a:t>sobre acréscimo </a:t>
            </a:r>
            <a:r>
              <a:rPr lang="pt-BR" sz="2900" dirty="0"/>
              <a:t>de apócrifos, ele é </a:t>
            </a:r>
            <a:r>
              <a:rPr lang="pt-BR" sz="2900" dirty="0" smtClean="0"/>
              <a:t>o mesmo </a:t>
            </a:r>
            <a:r>
              <a:rPr lang="pt-BR" sz="2900" dirty="0"/>
              <a:t>da igreja primitiva. </a:t>
            </a:r>
            <a:endParaRPr lang="pt-BR" sz="2900" dirty="0" smtClean="0"/>
          </a:p>
          <a:p>
            <a:r>
              <a:rPr lang="pt-BR" sz="2900" dirty="0" smtClean="0"/>
              <a:t>Apenas </a:t>
            </a:r>
            <a:r>
              <a:rPr lang="pt-BR" sz="2900" dirty="0"/>
              <a:t>os judeus rejeitaram a inspiração dos textos neotestamentário por </a:t>
            </a:r>
            <a:endParaRPr lang="pt-BR" sz="2900" dirty="0" smtClean="0"/>
          </a:p>
          <a:p>
            <a:r>
              <a:rPr lang="pt-BR" sz="2900" dirty="0" smtClean="0"/>
              <a:t>apresentar </a:t>
            </a:r>
            <a:r>
              <a:rPr lang="pt-BR" sz="2900" dirty="0"/>
              <a:t>a Jesus como </a:t>
            </a:r>
            <a:endParaRPr lang="pt-BR" sz="2900" dirty="0" smtClean="0"/>
          </a:p>
          <a:p>
            <a:r>
              <a:rPr lang="pt-BR" sz="2900" dirty="0" smtClean="0"/>
              <a:t>o Messias. </a:t>
            </a:r>
            <a:endParaRPr lang="pt-BR" sz="2900" dirty="0"/>
          </a:p>
        </p:txBody>
      </p:sp>
      <p:pic>
        <p:nvPicPr>
          <p:cNvPr id="12" name="Picture 2" descr="http://2.bp.blogspot.com/_hqLf5fPX_-4/S8icxnlhwkI/AAAAAAAAAQA/4QTCzO0tnlY/s320/grego-novo-testamen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4072"/>
            <a:ext cx="4408152" cy="3003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25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9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 cânon do Novo Testamento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8336" y="1501742"/>
            <a:ext cx="873466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Os </a:t>
            </a:r>
            <a:r>
              <a:rPr lang="pt-BR" sz="2900" dirty="0"/>
              <a:t>vinte e sete livros foram aceitos como autênticos e inspirados por vários critérios. A maioria foi aceita sem nenhuma dificuldade pelos pais da igreja, alguns sofreram alguma resistência parcial, os principais foram </a:t>
            </a:r>
            <a:r>
              <a:rPr lang="pt-BR" sz="2900" dirty="0" smtClean="0"/>
              <a:t> </a:t>
            </a:r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Hebreus</a:t>
            </a:r>
            <a:r>
              <a:rPr lang="pt-BR" sz="2900" dirty="0"/>
              <a:t>, Tiago, 2 Pedro, 2 e </a:t>
            </a:r>
            <a:endParaRPr lang="pt-BR" sz="2900" dirty="0" smtClean="0"/>
          </a:p>
          <a:p>
            <a:r>
              <a:rPr lang="pt-BR" sz="2900" dirty="0"/>
              <a:t> </a:t>
            </a:r>
            <a:r>
              <a:rPr lang="pt-BR" sz="2900" dirty="0" smtClean="0"/>
              <a:t>                                                 3 </a:t>
            </a:r>
            <a:r>
              <a:rPr lang="pt-BR" sz="2900" dirty="0"/>
              <a:t>João, Judas e Apocalipse. </a:t>
            </a:r>
          </a:p>
        </p:txBody>
      </p:sp>
      <p:pic>
        <p:nvPicPr>
          <p:cNvPr id="63490" name="Picture 2" descr="http://perlbal.hi-pi.com/blog-images/343553/gd/1213501546/Desenvolvimento-do-Canon-do-N-T-Tabe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5" y="3443510"/>
            <a:ext cx="4107182" cy="18669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83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9</a:t>
            </a:r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O cânon do Novo Testamento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2638" y="1346047"/>
            <a:ext cx="873466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>
                <a:solidFill>
                  <a:srgbClr val="C00000"/>
                </a:solidFill>
              </a:rPr>
              <a:t>Critérios para avaliação dos inspirados:</a:t>
            </a:r>
          </a:p>
          <a:p>
            <a:endParaRPr lang="pt-BR" sz="2700" dirty="0"/>
          </a:p>
          <a:p>
            <a:pPr>
              <a:spcBef>
                <a:spcPts val="1200"/>
              </a:spcBef>
            </a:pPr>
            <a:r>
              <a:rPr lang="pt-BR" sz="2700" dirty="0">
                <a:solidFill>
                  <a:schemeClr val="accent1">
                    <a:lumMod val="50000"/>
                  </a:schemeClr>
                </a:solidFill>
              </a:rPr>
              <a:t>1 - Testemunho do Espírito Santo. Verificado pela igreja. </a:t>
            </a:r>
          </a:p>
          <a:p>
            <a:pPr>
              <a:spcBef>
                <a:spcPts val="1200"/>
              </a:spcBef>
            </a:pPr>
            <a:r>
              <a:rPr lang="pt-BR" sz="2700" dirty="0">
                <a:solidFill>
                  <a:schemeClr val="accent1">
                    <a:lumMod val="50000"/>
                  </a:schemeClr>
                </a:solidFill>
              </a:rPr>
              <a:t>2 – Origem apostólica. Voz autorizada por Deus verificada por testemunhas. </a:t>
            </a:r>
          </a:p>
          <a:p>
            <a:pPr>
              <a:spcBef>
                <a:spcPts val="1200"/>
              </a:spcBef>
            </a:pPr>
            <a:r>
              <a:rPr lang="pt-BR" sz="2700" dirty="0">
                <a:solidFill>
                  <a:schemeClr val="accent1">
                    <a:lumMod val="50000"/>
                  </a:schemeClr>
                </a:solidFill>
              </a:rPr>
              <a:t>3 – Conteúdos dos livros. Padrão doutrinário ensinado por Jesus. </a:t>
            </a:r>
          </a:p>
          <a:p>
            <a:pPr>
              <a:spcBef>
                <a:spcPts val="1200"/>
              </a:spcBef>
            </a:pPr>
            <a:r>
              <a:rPr lang="pt-BR" sz="2700" dirty="0">
                <a:solidFill>
                  <a:schemeClr val="accent1">
                    <a:lumMod val="50000"/>
                  </a:schemeClr>
                </a:solidFill>
              </a:rPr>
              <a:t>4 – Evidências internas. Citações e menções aos escritos como inspirados. </a:t>
            </a:r>
          </a:p>
        </p:txBody>
      </p:sp>
    </p:spTree>
    <p:extLst>
      <p:ext uri="{BB962C8B-B14F-4D97-AF65-F5344CB8AC3E}">
        <p14:creationId xmlns:p14="http://schemas.microsoft.com/office/powerpoint/2010/main" val="397974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10-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Pressuposto da preservação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86887" y="1538968"/>
            <a:ext cx="516799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O texto hebraico e </a:t>
            </a:r>
            <a:r>
              <a:rPr lang="pt-BR" sz="3200" dirty="0" smtClean="0"/>
              <a:t> </a:t>
            </a:r>
            <a:r>
              <a:rPr lang="pt-BR" sz="3200" dirty="0"/>
              <a:t>grego inspirados sobreviveram à história, contendo muitas cópias espalhadas pelo mundo. Deus não apenas inspirou as Escrituras Sagradas, mas também a preservou. </a:t>
            </a:r>
          </a:p>
        </p:txBody>
      </p:sp>
      <p:pic>
        <p:nvPicPr>
          <p:cNvPr id="11" name="Picture 2" descr="http://1.bp.blogspot.com/-m1FPBbVpJjw/UZkWqdhe2VI/AAAAAAAAFjY/iywqQbJO2Eg/s1600/oie_transpar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502227"/>
            <a:ext cx="2938023" cy="411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014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11-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3336" y="1619402"/>
            <a:ext cx="783067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1 – Aceitamos e consideramos apenas o cânon do Antigo Testamento citado por Jesus contendo os 39 livros como inspirados. </a:t>
            </a:r>
          </a:p>
        </p:txBody>
      </p: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185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11-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32708" y="1599700"/>
            <a:ext cx="78306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2 </a:t>
            </a:r>
            <a:r>
              <a:rPr lang="pt-BR" sz="2900" dirty="0"/>
              <a:t>– Aceitamos o valor histórico dos apócrifos, mas </a:t>
            </a:r>
            <a:r>
              <a:rPr lang="pt-BR" sz="2900" dirty="0" smtClean="0"/>
              <a:t> </a:t>
            </a:r>
            <a:r>
              <a:rPr lang="pt-BR" sz="2900" dirty="0"/>
              <a:t>o rejeitamos como Palavra Inspirada por Deus, assim como qualquer outro escrito ou dito que acrescente ao cânon citado. </a:t>
            </a:r>
          </a:p>
        </p:txBody>
      </p:sp>
    </p:spTree>
    <p:extLst>
      <p:ext uri="{BB962C8B-B14F-4D97-AF65-F5344CB8AC3E}">
        <p14:creationId xmlns:p14="http://schemas.microsoft.com/office/powerpoint/2010/main" val="143737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11-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0334" y="1619402"/>
            <a:ext cx="783067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3 </a:t>
            </a:r>
            <a:r>
              <a:rPr lang="pt-BR" sz="2900" dirty="0"/>
              <a:t>– Aceitamos o cânon dos 27 livros do Novo Testamento validado pelos critérios da igreja </a:t>
            </a:r>
            <a:r>
              <a:rPr lang="pt-BR" sz="2900" dirty="0" smtClean="0"/>
              <a:t>primitiva. 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262839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11-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9858" y="1420933"/>
            <a:ext cx="78306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4 </a:t>
            </a:r>
            <a:r>
              <a:rPr lang="pt-BR" sz="2900" dirty="0"/>
              <a:t>– Cremos no pressuposto da preservação. A Palavra Inspirada foi também preservada, sobrevivendo aos ataques e discussões quanto a sua historicidade. </a:t>
            </a:r>
          </a:p>
        </p:txBody>
      </p:sp>
    </p:spTree>
    <p:extLst>
      <p:ext uri="{BB962C8B-B14F-4D97-AF65-F5344CB8AC3E}">
        <p14:creationId xmlns:p14="http://schemas.microsoft.com/office/powerpoint/2010/main" val="107912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11-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4350" y="1452755"/>
            <a:ext cx="822255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5 </a:t>
            </a:r>
            <a:r>
              <a:rPr lang="pt-BR" sz="2900" dirty="0"/>
              <a:t>– Não cremos ou defendemos qualquer versão traduzida, que não o texto na língua originalmente escrita. As versões para a língua portuguesa, recomendamos apenas versões traduzidas, descartando, para o estudo </a:t>
            </a:r>
            <a:endParaRPr lang="pt-BR" sz="2900" dirty="0" smtClean="0"/>
          </a:p>
          <a:p>
            <a:r>
              <a:rPr lang="pt-BR" sz="2900" dirty="0" smtClean="0"/>
              <a:t>formal</a:t>
            </a:r>
            <a:r>
              <a:rPr lang="pt-BR" sz="2900" dirty="0"/>
              <a:t>, as paráfrases. </a:t>
            </a:r>
          </a:p>
        </p:txBody>
      </p:sp>
    </p:spTree>
    <p:extLst>
      <p:ext uri="{BB962C8B-B14F-4D97-AF65-F5344CB8AC3E}">
        <p14:creationId xmlns:p14="http://schemas.microsoft.com/office/powerpoint/2010/main" val="177286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11-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658" name="Picture 2" descr="https://tanahoradocafe.files.wordpress.com/2008/04/minibanne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43" y="1801285"/>
            <a:ext cx="7359515" cy="36836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250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</TotalTime>
  <Words>2660</Words>
  <Application>Microsoft Office PowerPoint</Application>
  <PresentationFormat>On-screen Show (4:3)</PresentationFormat>
  <Paragraphs>251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Andalus</vt:lpstr>
      <vt:lpstr>Arial</vt:lpstr>
      <vt:lpstr>Arial Rounded MT Bold</vt:lpstr>
      <vt:lpstr>Calibri</vt:lpstr>
      <vt:lpstr>Calibri Light</vt:lpstr>
      <vt:lpstr>SPIonic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31</cp:revision>
  <dcterms:created xsi:type="dcterms:W3CDTF">2015-03-06T10:45:28Z</dcterms:created>
  <dcterms:modified xsi:type="dcterms:W3CDTF">2015-03-10T12:48:36Z</dcterms:modified>
</cp:coreProperties>
</file>